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66" r:id="rId2"/>
    <p:sldId id="259" r:id="rId3"/>
    <p:sldId id="257" r:id="rId4"/>
    <p:sldId id="267" r:id="rId5"/>
    <p:sldId id="268" r:id="rId6"/>
    <p:sldId id="269" r:id="rId7"/>
    <p:sldId id="25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A4"/>
    <a:srgbClr val="023A73"/>
    <a:srgbClr val="041C38"/>
    <a:srgbClr val="BF2F38"/>
    <a:srgbClr val="0B5CA7"/>
    <a:srgbClr val="C12C37"/>
    <a:srgbClr val="0C57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06"/>
    <p:restoredTop sz="92722"/>
  </p:normalViewPr>
  <p:slideViewPr>
    <p:cSldViewPr snapToGrid="0" snapToObjects="1">
      <p:cViewPr varScale="1">
        <p:scale>
          <a:sx n="76" d="100"/>
          <a:sy n="76" d="100"/>
        </p:scale>
        <p:origin x="720" y="62"/>
      </p:cViewPr>
      <p:guideLst/>
    </p:cSldViewPr>
  </p:slideViewPr>
  <p:notesTextViewPr>
    <p:cViewPr>
      <p:scale>
        <a:sx n="90" d="100"/>
        <a:sy n="9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2C8F2-384F-B748-9D73-D320E4762B64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FBF2CA-183D-A14D-A18C-8E100CFAF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479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FBF2CA-183D-A14D-A18C-8E100CFAFE7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587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FBF2CA-183D-A14D-A18C-8E100CFAFE7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7557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FBF2CA-183D-A14D-A18C-8E100CFAFE7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4514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FBF2CA-183D-A14D-A18C-8E100CFAFE7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1698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FBF2CA-183D-A14D-A18C-8E100CFAFE7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0941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FBF2CA-183D-A14D-A18C-8E100CFAFE7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280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54540B-9FAA-B549-B06B-44EF802D6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D58A-001A-AA48-9465-50D0267E8E61}" type="datetime1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AF12F2-659D-9949-A695-697FE65DA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BEAD77-AA3E-3947-9294-B1AD381C6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1543-9C2E-724D-AB6D-98CBF0F82B1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FA56BB4-F7FE-CF48-934C-AE66ADF306DC}"/>
              </a:ext>
            </a:extLst>
          </p:cNvPr>
          <p:cNvSpPr/>
          <p:nvPr/>
        </p:nvSpPr>
        <p:spPr>
          <a:xfrm>
            <a:off x="0" y="0"/>
            <a:ext cx="12192000" cy="5065776"/>
          </a:xfrm>
          <a:prstGeom prst="rect">
            <a:avLst/>
          </a:prstGeom>
          <a:solidFill>
            <a:srgbClr val="005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B0A5EAC-6DFE-1F41-AF56-79ADCEF1DF0D}"/>
              </a:ext>
            </a:extLst>
          </p:cNvPr>
          <p:cNvSpPr/>
          <p:nvPr/>
        </p:nvSpPr>
        <p:spPr>
          <a:xfrm>
            <a:off x="3341949" y="705999"/>
            <a:ext cx="5300651" cy="5300651"/>
          </a:xfrm>
          <a:prstGeom prst="ellipse">
            <a:avLst/>
          </a:prstGeom>
          <a:solidFill>
            <a:schemeClr val="bg1"/>
          </a:solidFill>
          <a:ln w="76200">
            <a:solidFill>
              <a:srgbClr val="BF2F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EE67B4-2B02-3B4E-856C-54529A6862E7}"/>
              </a:ext>
            </a:extLst>
          </p:cNvPr>
          <p:cNvSpPr/>
          <p:nvPr/>
        </p:nvSpPr>
        <p:spPr>
          <a:xfrm>
            <a:off x="0" y="5064464"/>
            <a:ext cx="12192000" cy="17935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845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08C34-4695-BA44-BA6E-5D1C8C253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224971-F38F-5F40-831C-69349E97FB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5C8A81-85C4-9246-9354-2310D1C32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F750E-2D0E-2E47-BA5D-3AC56951113E}" type="datetime1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849517-C384-1F42-9B42-36C26BE32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02D5D3-0092-FF46-A573-599BBAFCF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1543-9C2E-724D-AB6D-98CBF0F82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927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EFD071-BC86-7B4E-AED4-533AD26238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A0AD2F-D6CA-B141-94B4-F7AFF4560C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219368-6EC3-8F45-ABBC-ADC47FAB8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F73CC-C6FD-9841-BFAC-75498B354A02}" type="datetime1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1F7CFC-32B5-6C49-9D2D-C3FB22164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50E47F-D847-D642-9E73-49E5284BD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1543-9C2E-724D-AB6D-98CBF0F82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633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4DFED-23CC-A94B-B557-236F5DCDE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AC75A3-F8CE-9E48-BEC9-4B5C3B5EAC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716F2-729A-054B-B6D9-9D334FF79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263A3-67D4-5F45-979B-BBEF52F61566}" type="datetime1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F7AB69-8551-0C45-BA70-71CB25E29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341593-A1EB-E142-9948-F87CD50FB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1543-9C2E-724D-AB6D-98CBF0F82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723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4A1D4-6CD6-FF4D-B9F6-6AB7D352C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4BF132-83D4-EE4D-B62D-E4661F4FD8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74BAF-0BD2-A44E-89EB-D0A24A1A5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F2E58-B1F4-6A4D-BD25-007C1A08F452}" type="datetime1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09DCB2-B29E-4443-AF14-C3DA7D56D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973B2-237B-A54E-8358-0580E37DC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1543-9C2E-724D-AB6D-98CBF0F82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245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68E6D-3CE3-374E-957F-2C1A04818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FA88F-79AE-6644-89EC-965B1FF28A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C36AEE-139E-CA48-992B-139A1F9A60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F074FA-0C68-DF40-B8D4-E1AC53314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31995-9383-FD42-9A33-D1292D941437}" type="datetime1">
              <a:rPr lang="en-US" smtClean="0"/>
              <a:t>9/18/2023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90FB9B-37E7-BC43-BC3A-057578C99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359E28-559B-3640-AB78-CC0C4274F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1543-9C2E-724D-AB6D-98CBF0F82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344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B2328-1453-9E41-AE40-B1E6DF973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3236CD-7909-EA48-86F7-A6639CA1F6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C84558-B148-974C-A0E9-89BD7F00A6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2E2BA5-6400-1543-BD0F-53BB370FD4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C2712D-744D-D142-961B-393A7274DA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9CC309-E9CF-0749-8CF9-4B9DFA136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CD602-FCBF-A047-A946-9DED3F7C997E}" type="datetime1">
              <a:rPr lang="en-US" smtClean="0"/>
              <a:t>9/18/2023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B4D53C-B79C-FD49-B7DF-7DBEFF31C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EA988F-015B-4746-A94B-7F74E1F7E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1543-9C2E-724D-AB6D-98CBF0F82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82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B3C52-1F27-AD43-B9BC-99F0FA7E9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904DFF-4C4C-E94C-ABE4-ECDDE042D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82F2A-E5EB-4343-834A-E05741CF594E}" type="datetime1">
              <a:rPr lang="en-US" smtClean="0"/>
              <a:t>9/18/2023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7436EA-45B3-934F-92AB-95636D0C1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014569-57A0-0D45-BDFC-8D88C91E6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1543-9C2E-724D-AB6D-98CBF0F82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651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8135A8-B586-F547-A968-04A35279F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22693-8D47-FA48-A9F0-798C93E438C6}" type="datetime1">
              <a:rPr lang="en-US" smtClean="0"/>
              <a:t>9/18/2023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D58A70-C542-C346-B8AB-51EE2F58D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45294C-4B94-DB45-97DA-BB3CD0C32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1543-9C2E-724D-AB6D-98CBF0F82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136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B3DE3-0681-0141-BC5E-D66024439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6F294-4DAC-1C4E-B7ED-88137B628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BFA379-3391-B445-B32F-322AB5941F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8386FA-F8A5-1441-9FBE-A763EFA34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DA6D-71A3-8646-BCD3-DFBFED57FDEE}" type="datetime1">
              <a:rPr lang="en-US" smtClean="0"/>
              <a:t>9/18/2023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B57CA7-4D24-A34E-B898-93FE525D3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FBAEE1-F724-6A43-B4F0-E2479C72B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1543-9C2E-724D-AB6D-98CBF0F82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214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FD5E9-92DC-4D43-9914-D15DED2AD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07A09B-62A4-7A40-933F-E48A490B66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22B9BD-F67D-704B-ADC5-A154833EC1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5501E1-FD09-A642-8F7F-57CAB01E0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7A2E-B363-1842-B558-094C9DAC33CD}" type="datetime1">
              <a:rPr lang="en-US" smtClean="0"/>
              <a:t>9/18/2023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6E95FA-21AA-0148-A183-53457E910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9C2838-49B6-F241-BBBD-83F5E6FA0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1543-9C2E-724D-AB6D-98CBF0F82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077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706992-2426-1B45-9415-217B6AEDE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BC78F0-1B4D-AD4D-8AE2-AC15C49758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399326-7502-7B4F-BBD2-2337DC12E1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FCF87-FE81-E942-A4DE-A199B20C1C9C}" type="datetime1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4473EC-5AD5-C445-AA52-904984C62E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6B9E07-4EB8-6047-AC89-0726C69208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61543-9C2E-724D-AB6D-98CBF0F82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989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80F08-4157-B01E-7DD6-B078B4999427}"/>
              </a:ext>
            </a:extLst>
          </p:cNvPr>
          <p:cNvSpPr txBox="1">
            <a:spLocks/>
          </p:cNvSpPr>
          <p:nvPr/>
        </p:nvSpPr>
        <p:spPr>
          <a:xfrm>
            <a:off x="3329797" y="2134177"/>
            <a:ext cx="5258290" cy="28574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1200"/>
              </a:spcAft>
            </a:pPr>
            <a:r>
              <a:rPr lang="en-US" altLang="en-US" sz="4000" b="1" dirty="0">
                <a:solidFill>
                  <a:srgbClr val="0054A4"/>
                </a:solidFill>
                <a:latin typeface="Garamond" panose="02020404030301010803" pitchFamily="18" charset="0"/>
                <a:cs typeface="Times New Roman" pitchFamily="18" charset="0"/>
              </a:rPr>
              <a:t>Project Title</a:t>
            </a:r>
          </a:p>
          <a:p>
            <a:pPr algn="ctr"/>
            <a:r>
              <a:rPr lang="en-US" altLang="en-US" sz="2100" dirty="0">
                <a:solidFill>
                  <a:srgbClr val="0054A4"/>
                </a:solidFill>
                <a:latin typeface="Constantia" panose="02030602050306030303" pitchFamily="18" charset="0"/>
                <a:cs typeface="Calibri" panose="020F0502020204030204" pitchFamily="34" charset="0"/>
              </a:rPr>
              <a:t>Subtitle</a:t>
            </a:r>
          </a:p>
        </p:txBody>
      </p:sp>
      <p:pic>
        <p:nvPicPr>
          <p:cNvPr id="3" name="Picture 2" descr="Logo&#10;&#10;Description automatically generated with medium confidence">
            <a:extLst>
              <a:ext uri="{FF2B5EF4-FFF2-40B4-BE49-F238E27FC236}">
                <a16:creationId xmlns:a16="http://schemas.microsoft.com/office/drawing/2014/main" id="{34288D62-2B8A-32DE-83CE-B0F362F03D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6778" y="5367453"/>
            <a:ext cx="3380224" cy="11267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D6F497DF-5395-3100-5BFA-7C88AC84E16A}"/>
              </a:ext>
            </a:extLst>
          </p:cNvPr>
          <p:cNvSpPr/>
          <p:nvPr/>
        </p:nvSpPr>
        <p:spPr>
          <a:xfrm>
            <a:off x="2429290" y="6168889"/>
            <a:ext cx="72521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i="1" dirty="0" err="1">
                <a:solidFill>
                  <a:srgbClr val="BE2E38"/>
                </a:solidFill>
                <a:effectLst/>
                <a:latin typeface="Constantia" panose="02030602050306030303" pitchFamily="18" charset="0"/>
              </a:rPr>
              <a:t>Inter</a:t>
            </a:r>
            <a:r>
              <a:rPr lang="en-US" sz="1600" b="1" i="1" dirty="0" err="1">
                <a:solidFill>
                  <a:srgbClr val="1840C8"/>
                </a:solidFill>
                <a:effectLst/>
                <a:latin typeface="Constantia" panose="02030602050306030303" pitchFamily="18" charset="0"/>
              </a:rPr>
              <a:t>JURISDICTIONAL</a:t>
            </a:r>
            <a:r>
              <a:rPr lang="en-US" sz="1600" b="1" i="1" dirty="0">
                <a:solidFill>
                  <a:srgbClr val="BE2E38"/>
                </a:solidFill>
                <a:effectLst/>
                <a:latin typeface="Constantia" panose="02030602050306030303" pitchFamily="18" charset="0"/>
              </a:rPr>
              <a:t>| </a:t>
            </a:r>
            <a:r>
              <a:rPr lang="en-US" sz="1600" b="1" i="1" dirty="0" err="1">
                <a:solidFill>
                  <a:srgbClr val="BE2E38"/>
                </a:solidFill>
                <a:effectLst/>
                <a:latin typeface="Constantia" panose="02030602050306030303" pitchFamily="18" charset="0"/>
              </a:rPr>
              <a:t>Inter</a:t>
            </a:r>
            <a:r>
              <a:rPr lang="en-US" sz="1600" b="1" i="1" dirty="0" err="1">
                <a:solidFill>
                  <a:srgbClr val="1840C8"/>
                </a:solidFill>
                <a:effectLst/>
                <a:latin typeface="Constantia" panose="02030602050306030303" pitchFamily="18" charset="0"/>
              </a:rPr>
              <a:t>DISCIPLINARY</a:t>
            </a:r>
            <a:r>
              <a:rPr lang="en-US" sz="1600" b="1" i="1" dirty="0">
                <a:solidFill>
                  <a:srgbClr val="BE2E38"/>
                </a:solidFill>
                <a:effectLst/>
                <a:latin typeface="Constantia" panose="02030602050306030303" pitchFamily="18" charset="0"/>
              </a:rPr>
              <a:t>| </a:t>
            </a:r>
            <a:r>
              <a:rPr lang="en-US" sz="1600" b="1" i="1" dirty="0" err="1">
                <a:solidFill>
                  <a:srgbClr val="BE2E38"/>
                </a:solidFill>
                <a:effectLst/>
                <a:latin typeface="Constantia" panose="02030602050306030303" pitchFamily="18" charset="0"/>
              </a:rPr>
              <a:t>Inter</a:t>
            </a:r>
            <a:r>
              <a:rPr lang="en-US" sz="1600" b="1" i="1" dirty="0" err="1">
                <a:solidFill>
                  <a:srgbClr val="1840C8"/>
                </a:solidFill>
                <a:effectLst/>
                <a:latin typeface="Constantia" panose="02030602050306030303" pitchFamily="18" charset="0"/>
              </a:rPr>
              <a:t>OPERABLE</a:t>
            </a:r>
            <a:endParaRPr lang="en-US" sz="1600" dirty="0">
              <a:solidFill>
                <a:srgbClr val="1840C8"/>
              </a:solidFill>
              <a:effectLst/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219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4F5C4-579F-9E75-4170-2D2AB5136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6657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rgbClr val="0B5CA7"/>
                </a:solidFill>
                <a:latin typeface="Garamond" panose="02020404030301010803" pitchFamily="18" charset="0"/>
              </a:rPr>
              <a:t>Overview</a:t>
            </a:r>
            <a:br>
              <a:rPr lang="en-US" b="1" dirty="0">
                <a:solidFill>
                  <a:srgbClr val="0B5CA7"/>
                </a:solidFill>
                <a:latin typeface="Garamond" panose="02020404030301010803" pitchFamily="18" charset="0"/>
              </a:rPr>
            </a:br>
            <a:r>
              <a:rPr lang="en-US" sz="3600" i="1" dirty="0">
                <a:solidFill>
                  <a:srgbClr val="0B5CA7"/>
                </a:solidFill>
                <a:latin typeface="Garamond" panose="02020404030301010803" pitchFamily="18" charset="0"/>
              </a:rPr>
              <a:t>What will be accomplished and how?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DD0817-E128-C461-F877-AEEC18C82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946087"/>
            <a:ext cx="9079523" cy="4406783"/>
          </a:xfrm>
        </p:spPr>
        <p:txBody>
          <a:bodyPr/>
          <a:lstStyle/>
          <a:p>
            <a:pPr marL="0" lvl="2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b="1" dirty="0">
                <a:solidFill>
                  <a:srgbClr val="BF2F38"/>
                </a:solidFill>
                <a:latin typeface="Constantia" panose="02030602050306030303" pitchFamily="18" charset="0"/>
              </a:rPr>
              <a:t>Header</a:t>
            </a:r>
          </a:p>
          <a:p>
            <a:pPr marL="228600" lvl="2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</a:pPr>
            <a:r>
              <a:rPr lang="en-US" sz="1800" dirty="0">
                <a:solidFill>
                  <a:srgbClr val="041C38"/>
                </a:solidFill>
                <a:latin typeface="Constantia" panose="02030602050306030303" pitchFamily="18" charset="0"/>
              </a:rPr>
              <a:t>Sub-bullet</a:t>
            </a:r>
          </a:p>
          <a:p>
            <a:pPr marL="0" lvl="2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b="1" dirty="0">
                <a:solidFill>
                  <a:srgbClr val="BF2F38"/>
                </a:solidFill>
                <a:latin typeface="Constantia" panose="02030602050306030303" pitchFamily="18" charset="0"/>
              </a:rPr>
              <a:t>Header</a:t>
            </a:r>
          </a:p>
          <a:p>
            <a:pPr marL="228600" lvl="2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</a:pPr>
            <a:r>
              <a:rPr lang="en-US" sz="1800" dirty="0">
                <a:solidFill>
                  <a:srgbClr val="041C38"/>
                </a:solidFill>
                <a:latin typeface="Constantia" panose="02030602050306030303" pitchFamily="18" charset="0"/>
              </a:rPr>
              <a:t>Sub-bullet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6D36290-51F0-BDB3-8F9D-E7736C8B4078}"/>
              </a:ext>
            </a:extLst>
          </p:cNvPr>
          <p:cNvCxnSpPr>
            <a:cxnSpLocks/>
          </p:cNvCxnSpPr>
          <p:nvPr/>
        </p:nvCxnSpPr>
        <p:spPr>
          <a:xfrm>
            <a:off x="1761893" y="6545206"/>
            <a:ext cx="10430107" cy="0"/>
          </a:xfrm>
          <a:prstGeom prst="line">
            <a:avLst/>
          </a:prstGeom>
          <a:ln w="12700">
            <a:solidFill>
              <a:srgbClr val="0054A4">
                <a:alpha val="7451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0360D16A-75AA-42DE-A10D-3A94442960C7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70000"/>
          </a:blip>
          <a:stretch>
            <a:fillRect/>
          </a:stretch>
        </p:blipFill>
        <p:spPr>
          <a:xfrm>
            <a:off x="260163" y="5932450"/>
            <a:ext cx="1183065" cy="1183065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DFDA67-CA53-9935-0DC2-F02C58ED2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08602" y="6356350"/>
            <a:ext cx="245198" cy="365125"/>
          </a:xfrm>
          <a:solidFill>
            <a:schemeClr val="bg1"/>
          </a:solidFill>
        </p:spPr>
        <p:txBody>
          <a:bodyPr/>
          <a:lstStyle/>
          <a:p>
            <a:fld id="{A4A043D6-E2D6-6948-B6EE-BE178A40BCB7}" type="slidenum">
              <a:rPr lang="en-US" b="1" smtClean="0">
                <a:solidFill>
                  <a:srgbClr val="023A73"/>
                </a:solidFill>
                <a:latin typeface="Garamond" panose="02020404030301010803" pitchFamily="18" charset="0"/>
              </a:rPr>
              <a:t>2</a:t>
            </a:fld>
            <a:endParaRPr lang="en-US" b="1" dirty="0">
              <a:solidFill>
                <a:srgbClr val="023A73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578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E7711-2BCD-F54E-891E-9AB4DAA24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228" y="371565"/>
            <a:ext cx="7678188" cy="1087108"/>
          </a:xfrm>
          <a:noFill/>
        </p:spPr>
        <p:txBody>
          <a:bodyPr/>
          <a:lstStyle/>
          <a:p>
            <a:r>
              <a:rPr lang="en-US" b="1" dirty="0">
                <a:solidFill>
                  <a:srgbClr val="0B5CA7"/>
                </a:solidFill>
                <a:latin typeface="Garamond" panose="02020404030301010803" pitchFamily="18" charset="0"/>
              </a:rPr>
              <a:t>Gap(s) Addressed?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001D2C01-9FF7-AF4D-90AD-61DF00F155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891" y="1699815"/>
            <a:ext cx="4121732" cy="3997733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solidFill>
                  <a:srgbClr val="BF2F38"/>
                </a:solidFill>
                <a:latin typeface="Constantia" panose="02030602050306030303" pitchFamily="18" charset="0"/>
              </a:rPr>
              <a:t>Header</a:t>
            </a:r>
            <a:br>
              <a:rPr lang="en-US" sz="2000" b="1" dirty="0">
                <a:solidFill>
                  <a:srgbClr val="BF2F38"/>
                </a:solidFill>
                <a:latin typeface="Constantia" panose="02030602050306030303" pitchFamily="18" charset="0"/>
              </a:rPr>
            </a:br>
            <a:endParaRPr lang="en-US" sz="2000" b="1" dirty="0">
              <a:solidFill>
                <a:srgbClr val="BF2F38"/>
              </a:solidFill>
              <a:latin typeface="Constantia" panose="02030602050306030303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b="1" dirty="0">
                <a:solidFill>
                  <a:srgbClr val="041C38"/>
                </a:solidFill>
                <a:latin typeface="Constantia" panose="02030602050306030303" pitchFamily="18" charset="0"/>
              </a:rPr>
              <a:t>Sub-bullet</a:t>
            </a:r>
            <a:endParaRPr lang="en-US" sz="1800" dirty="0">
              <a:solidFill>
                <a:srgbClr val="041C38"/>
              </a:solidFill>
              <a:latin typeface="Constantia" panose="02030602050306030303" pitchFamily="18" charset="0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00B8BEB-D7D8-A826-1871-A3A90F797474}"/>
              </a:ext>
            </a:extLst>
          </p:cNvPr>
          <p:cNvCxnSpPr>
            <a:cxnSpLocks/>
            <a:endCxn id="3" idx="1"/>
          </p:cNvCxnSpPr>
          <p:nvPr/>
        </p:nvCxnSpPr>
        <p:spPr>
          <a:xfrm flipV="1">
            <a:off x="1761893" y="6538913"/>
            <a:ext cx="9316653" cy="6293"/>
          </a:xfrm>
          <a:prstGeom prst="line">
            <a:avLst/>
          </a:prstGeom>
          <a:ln w="12700">
            <a:solidFill>
              <a:srgbClr val="0054A4">
                <a:alpha val="7451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 descr="Logo&#10;&#10;Description automatically generated">
            <a:extLst>
              <a:ext uri="{FF2B5EF4-FFF2-40B4-BE49-F238E27FC236}">
                <a16:creationId xmlns:a16="http://schemas.microsoft.com/office/drawing/2014/main" id="{44C50CEE-88A2-B97E-E025-33FE46D602CC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70000"/>
          </a:blip>
          <a:stretch>
            <a:fillRect/>
          </a:stretch>
        </p:blipFill>
        <p:spPr>
          <a:xfrm>
            <a:off x="260163" y="5932450"/>
            <a:ext cx="1183065" cy="1183065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A3A4A77-0C11-51A4-5DD3-7F29A465D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78546" y="6356350"/>
            <a:ext cx="275253" cy="365125"/>
          </a:xfrm>
          <a:noFill/>
        </p:spPr>
        <p:txBody>
          <a:bodyPr/>
          <a:lstStyle/>
          <a:p>
            <a:fld id="{0E561543-9C2E-724D-AB6D-98CBF0F82B1F}" type="slidenum">
              <a:rPr lang="en-US" b="1" smtClean="0">
                <a:solidFill>
                  <a:srgbClr val="0054A4"/>
                </a:solidFill>
                <a:latin typeface="Garamond" panose="02020404030301010803" pitchFamily="18" charset="0"/>
              </a:rPr>
              <a:t>3</a:t>
            </a:fld>
            <a:endParaRPr lang="en-US" b="1" dirty="0">
              <a:solidFill>
                <a:srgbClr val="0054A4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5119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4F5C4-579F-9E75-4170-2D2AB5136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6657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rgbClr val="0B5CA7"/>
                </a:solidFill>
                <a:latin typeface="Garamond" panose="02020404030301010803" pitchFamily="18" charset="0"/>
              </a:rPr>
              <a:t>End State </a:t>
            </a:r>
            <a:br>
              <a:rPr lang="en-US" b="1" dirty="0">
                <a:solidFill>
                  <a:srgbClr val="0B5CA7"/>
                </a:solidFill>
                <a:latin typeface="Garamond" panose="02020404030301010803" pitchFamily="18" charset="0"/>
              </a:rPr>
            </a:br>
            <a:r>
              <a:rPr lang="en-US" sz="3600" i="1" dirty="0">
                <a:solidFill>
                  <a:srgbClr val="0B5CA7"/>
                </a:solidFill>
                <a:latin typeface="Garamond" panose="02020404030301010803" pitchFamily="18" charset="0"/>
              </a:rPr>
              <a:t>What are the intended outcomes?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DD0817-E128-C461-F877-AEEC18C82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6087"/>
            <a:ext cx="4852330" cy="4406783"/>
          </a:xfrm>
        </p:spPr>
        <p:txBody>
          <a:bodyPr/>
          <a:lstStyle/>
          <a:p>
            <a:pPr marL="0" lvl="2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b="1" dirty="0">
                <a:solidFill>
                  <a:srgbClr val="BF2F38"/>
                </a:solidFill>
                <a:latin typeface="Constantia" panose="02030602050306030303" pitchFamily="18" charset="0"/>
              </a:rPr>
              <a:t>Header</a:t>
            </a:r>
          </a:p>
          <a:p>
            <a:pPr marL="228600" lvl="2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</a:pPr>
            <a:r>
              <a:rPr lang="en-US" sz="1800" dirty="0">
                <a:solidFill>
                  <a:srgbClr val="041C38"/>
                </a:solidFill>
                <a:latin typeface="Constantia" panose="02030602050306030303" pitchFamily="18" charset="0"/>
              </a:rPr>
              <a:t>Sub-bullet</a:t>
            </a:r>
          </a:p>
          <a:p>
            <a:pPr marL="0" lvl="2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b="1" dirty="0">
                <a:solidFill>
                  <a:srgbClr val="BF2F38"/>
                </a:solidFill>
                <a:latin typeface="Constantia" panose="02030602050306030303" pitchFamily="18" charset="0"/>
              </a:rPr>
              <a:t>Header</a:t>
            </a:r>
          </a:p>
          <a:p>
            <a:pPr marL="228600" lvl="2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</a:pPr>
            <a:r>
              <a:rPr lang="en-US" sz="1800" dirty="0">
                <a:solidFill>
                  <a:srgbClr val="041C38"/>
                </a:solidFill>
                <a:latin typeface="Constantia" panose="02030602050306030303" pitchFamily="18" charset="0"/>
              </a:rPr>
              <a:t>Sub-bullet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6D36290-51F0-BDB3-8F9D-E7736C8B4078}"/>
              </a:ext>
            </a:extLst>
          </p:cNvPr>
          <p:cNvCxnSpPr>
            <a:cxnSpLocks/>
          </p:cNvCxnSpPr>
          <p:nvPr/>
        </p:nvCxnSpPr>
        <p:spPr>
          <a:xfrm>
            <a:off x="1761893" y="6545206"/>
            <a:ext cx="10430107" cy="0"/>
          </a:xfrm>
          <a:prstGeom prst="line">
            <a:avLst/>
          </a:prstGeom>
          <a:ln w="12700">
            <a:solidFill>
              <a:srgbClr val="0054A4">
                <a:alpha val="7451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0360D16A-75AA-42DE-A10D-3A94442960C7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70000"/>
          </a:blip>
          <a:stretch>
            <a:fillRect/>
          </a:stretch>
        </p:blipFill>
        <p:spPr>
          <a:xfrm>
            <a:off x="260163" y="5932450"/>
            <a:ext cx="1183065" cy="1183065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DFDA67-CA53-9935-0DC2-F02C58ED2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08602" y="6356350"/>
            <a:ext cx="245198" cy="365125"/>
          </a:xfrm>
          <a:solidFill>
            <a:schemeClr val="bg1"/>
          </a:solidFill>
        </p:spPr>
        <p:txBody>
          <a:bodyPr/>
          <a:lstStyle/>
          <a:p>
            <a:fld id="{A4A043D6-E2D6-6948-B6EE-BE178A40BCB7}" type="slidenum">
              <a:rPr lang="en-US" b="1" smtClean="0">
                <a:solidFill>
                  <a:srgbClr val="023A73"/>
                </a:solidFill>
                <a:latin typeface="Garamond" panose="02020404030301010803" pitchFamily="18" charset="0"/>
              </a:rPr>
              <a:t>4</a:t>
            </a:fld>
            <a:endParaRPr lang="en-US" b="1" dirty="0">
              <a:solidFill>
                <a:srgbClr val="023A73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285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4F5C4-579F-9E75-4170-2D2AB5136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6657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rgbClr val="0B5CA7"/>
                </a:solidFill>
                <a:latin typeface="Garamond" panose="02020404030301010803" pitchFamily="18" charset="0"/>
              </a:rPr>
              <a:t>Budget </a:t>
            </a:r>
            <a:br>
              <a:rPr lang="en-US" b="1" dirty="0">
                <a:solidFill>
                  <a:srgbClr val="0B5CA7"/>
                </a:solidFill>
                <a:latin typeface="Garamond" panose="02020404030301010803" pitchFamily="18" charset="0"/>
              </a:rPr>
            </a:br>
            <a:r>
              <a:rPr lang="en-US" sz="3600" i="1" dirty="0">
                <a:solidFill>
                  <a:srgbClr val="0B5CA7"/>
                </a:solidFill>
                <a:latin typeface="Garamond" panose="02020404030301010803" pitchFamily="18" charset="0"/>
              </a:rPr>
              <a:t>How will funds be spent?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6D36290-51F0-BDB3-8F9D-E7736C8B4078}"/>
              </a:ext>
            </a:extLst>
          </p:cNvPr>
          <p:cNvCxnSpPr>
            <a:cxnSpLocks/>
          </p:cNvCxnSpPr>
          <p:nvPr/>
        </p:nvCxnSpPr>
        <p:spPr>
          <a:xfrm>
            <a:off x="1761893" y="6545206"/>
            <a:ext cx="10430107" cy="0"/>
          </a:xfrm>
          <a:prstGeom prst="line">
            <a:avLst/>
          </a:prstGeom>
          <a:ln w="12700">
            <a:solidFill>
              <a:srgbClr val="0054A4">
                <a:alpha val="7451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0360D16A-75AA-42DE-A10D-3A94442960C7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70000"/>
          </a:blip>
          <a:stretch>
            <a:fillRect/>
          </a:stretch>
        </p:blipFill>
        <p:spPr>
          <a:xfrm>
            <a:off x="260163" y="5932450"/>
            <a:ext cx="1183065" cy="1183065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DFDA67-CA53-9935-0DC2-F02C58ED2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08602" y="6356350"/>
            <a:ext cx="245198" cy="365125"/>
          </a:xfrm>
          <a:solidFill>
            <a:schemeClr val="bg1"/>
          </a:solidFill>
        </p:spPr>
        <p:txBody>
          <a:bodyPr/>
          <a:lstStyle/>
          <a:p>
            <a:fld id="{A4A043D6-E2D6-6948-B6EE-BE178A40BCB7}" type="slidenum">
              <a:rPr lang="en-US" b="1" smtClean="0">
                <a:solidFill>
                  <a:srgbClr val="023A73"/>
                </a:solidFill>
                <a:latin typeface="Garamond" panose="02020404030301010803" pitchFamily="18" charset="0"/>
              </a:rPr>
              <a:t>5</a:t>
            </a:fld>
            <a:endParaRPr lang="en-US" b="1" dirty="0">
              <a:solidFill>
                <a:srgbClr val="023A73"/>
              </a:solidFill>
              <a:latin typeface="Garamond" panose="02020404030301010803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B2B8676-AB89-D5EC-6154-DD5BCAD44C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0946008"/>
              </p:ext>
            </p:extLst>
          </p:nvPr>
        </p:nvGraphicFramePr>
        <p:xfrm>
          <a:off x="851695" y="1856646"/>
          <a:ext cx="9612086" cy="42453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4565">
                  <a:extLst>
                    <a:ext uri="{9D8B030D-6E8A-4147-A177-3AD203B41FA5}">
                      <a16:colId xmlns:a16="http://schemas.microsoft.com/office/drawing/2014/main" val="2520657679"/>
                    </a:ext>
                  </a:extLst>
                </a:gridCol>
                <a:gridCol w="1437521">
                  <a:extLst>
                    <a:ext uri="{9D8B030D-6E8A-4147-A177-3AD203B41FA5}">
                      <a16:colId xmlns:a16="http://schemas.microsoft.com/office/drawing/2014/main" val="2963516267"/>
                    </a:ext>
                  </a:extLst>
                </a:gridCol>
              </a:tblGrid>
              <a:tr h="51942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  <a:latin typeface="Constantia" panose="02030602050306030303" pitchFamily="18" charset="0"/>
                        </a:rPr>
                        <a:t>Budget Breakdown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5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7527702"/>
                  </a:ext>
                </a:extLst>
              </a:tr>
              <a:tr h="845138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>
                          <a:solidFill>
                            <a:srgbClr val="0054A4"/>
                          </a:solidFill>
                          <a:latin typeface="Constantia" panose="02030602050306030303" pitchFamily="18" charset="0"/>
                        </a:rPr>
                        <a:t>Line Item</a:t>
                      </a:r>
                      <a:br>
                        <a:rPr lang="en-US" b="1" dirty="0">
                          <a:solidFill>
                            <a:srgbClr val="0054A4"/>
                          </a:solidFill>
                          <a:latin typeface="Constantia" panose="02030602050306030303" pitchFamily="18" charset="0"/>
                        </a:rPr>
                      </a:br>
                      <a:r>
                        <a:rPr lang="en-US" sz="1800" dirty="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rPr>
                        <a:t>Description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54A4"/>
                          </a:solidFill>
                          <a:latin typeface="Constantia" panose="02030602050306030303" pitchFamily="18" charset="0"/>
                        </a:rPr>
                        <a:t>$</a:t>
                      </a:r>
                    </a:p>
                  </a:txBody>
                  <a:tcPr>
                    <a:lnL w="6350" cap="flat" cmpd="sng" algn="ctr">
                      <a:solidFill>
                        <a:srgbClr val="005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1421333"/>
                  </a:ext>
                </a:extLst>
              </a:tr>
              <a:tr h="845138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>
                          <a:solidFill>
                            <a:srgbClr val="0054A4"/>
                          </a:solidFill>
                          <a:latin typeface="Constantia" panose="02030602050306030303" pitchFamily="18" charset="0"/>
                        </a:rPr>
                        <a:t>Line Item</a:t>
                      </a:r>
                      <a:br>
                        <a:rPr lang="en-US" b="1" dirty="0">
                          <a:solidFill>
                            <a:srgbClr val="0054A4"/>
                          </a:solidFill>
                          <a:latin typeface="Constantia" panose="02030602050306030303" pitchFamily="18" charset="0"/>
                        </a:rPr>
                      </a:b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rPr>
                        <a:t>Description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54A4"/>
                          </a:solidFill>
                          <a:latin typeface="Constantia" panose="02030602050306030303" pitchFamily="18" charset="0"/>
                        </a:rPr>
                        <a:t>$</a:t>
                      </a:r>
                    </a:p>
                  </a:txBody>
                  <a:tcPr>
                    <a:lnL w="6350" cap="flat" cmpd="sng" algn="ctr">
                      <a:solidFill>
                        <a:srgbClr val="005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0708122"/>
                  </a:ext>
                </a:extLst>
              </a:tr>
              <a:tr h="772988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>
                          <a:solidFill>
                            <a:srgbClr val="0054A4"/>
                          </a:solidFill>
                          <a:latin typeface="Constantia" panose="02030602050306030303" pitchFamily="18" charset="0"/>
                        </a:rPr>
                        <a:t>Line Item</a:t>
                      </a:r>
                      <a:br>
                        <a:rPr lang="en-US" b="1" dirty="0">
                          <a:solidFill>
                            <a:srgbClr val="0054A4"/>
                          </a:solidFill>
                          <a:latin typeface="Constantia" panose="02030602050306030303" pitchFamily="18" charset="0"/>
                        </a:rPr>
                      </a:b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rPr>
                        <a:t>Description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54A4"/>
                          </a:solidFill>
                          <a:latin typeface="Constantia" panose="02030602050306030303" pitchFamily="18" charset="0"/>
                        </a:rPr>
                        <a:t>$</a:t>
                      </a:r>
                    </a:p>
                  </a:txBody>
                  <a:tcPr>
                    <a:lnL w="6350" cap="flat" cmpd="sng" algn="ctr">
                      <a:solidFill>
                        <a:srgbClr val="005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9788884"/>
                  </a:ext>
                </a:extLst>
              </a:tr>
              <a:tr h="772988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0054A4"/>
                          </a:solidFill>
                          <a:latin typeface="Constantia" panose="02030602050306030303" pitchFamily="18" charset="0"/>
                        </a:rPr>
                        <a:t>Line Item</a:t>
                      </a:r>
                      <a:br>
                        <a:rPr lang="en-US" sz="1600" b="1" dirty="0">
                          <a:solidFill>
                            <a:srgbClr val="0054A4"/>
                          </a:solidFill>
                          <a:latin typeface="Constantia" panose="02030602050306030303" pitchFamily="18" charset="0"/>
                        </a:rPr>
                      </a:b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rPr>
                        <a:t>Description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5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54A4"/>
                          </a:solidFill>
                          <a:latin typeface="Constantia" panose="02030602050306030303" pitchFamily="18" charset="0"/>
                        </a:rPr>
                        <a:t>$</a:t>
                      </a:r>
                    </a:p>
                  </a:txBody>
                  <a:tcPr>
                    <a:lnL w="6350" cap="flat" cmpd="sng" algn="ctr">
                      <a:solidFill>
                        <a:srgbClr val="005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5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2235480"/>
                  </a:ext>
                </a:extLst>
              </a:tr>
              <a:tr h="489644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54A4"/>
                          </a:solidFill>
                          <a:latin typeface="Constantia" panose="02030602050306030303" pitchFamily="18" charset="0"/>
                        </a:rPr>
                        <a:t>Total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5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54A4"/>
                          </a:solidFill>
                          <a:latin typeface="Constantia" panose="02030602050306030303" pitchFamily="18" charset="0"/>
                        </a:rPr>
                        <a:t>$</a:t>
                      </a:r>
                    </a:p>
                  </a:txBody>
                  <a:tcPr>
                    <a:lnL w="6350" cap="flat" cmpd="sng" algn="ctr">
                      <a:solidFill>
                        <a:srgbClr val="005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5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204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9247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4F5C4-579F-9E75-4170-2D2AB5136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6657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rgbClr val="0B5CA7"/>
                </a:solidFill>
                <a:latin typeface="Garamond" panose="02020404030301010803" pitchFamily="18" charset="0"/>
              </a:rPr>
              <a:t>Ongoing Costs </a:t>
            </a:r>
            <a:br>
              <a:rPr lang="en-US" b="1" dirty="0">
                <a:solidFill>
                  <a:srgbClr val="0B5CA7"/>
                </a:solidFill>
                <a:latin typeface="Garamond" panose="02020404030301010803" pitchFamily="18" charset="0"/>
              </a:rPr>
            </a:br>
            <a:r>
              <a:rPr lang="en-US" sz="3600" i="1" dirty="0">
                <a:solidFill>
                  <a:srgbClr val="0B5CA7"/>
                </a:solidFill>
                <a:latin typeface="Garamond" panose="02020404030301010803" pitchFamily="18" charset="0"/>
              </a:rPr>
              <a:t>How will the capability be sustained?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DD0817-E128-C461-F877-AEEC18C82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6087"/>
            <a:ext cx="4852330" cy="4406783"/>
          </a:xfrm>
        </p:spPr>
        <p:txBody>
          <a:bodyPr/>
          <a:lstStyle/>
          <a:p>
            <a:pPr marL="0" lvl="2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b="1" dirty="0">
                <a:solidFill>
                  <a:srgbClr val="BF2F38"/>
                </a:solidFill>
                <a:latin typeface="Constantia" panose="02030602050306030303" pitchFamily="18" charset="0"/>
              </a:rPr>
              <a:t>Header</a:t>
            </a:r>
          </a:p>
          <a:p>
            <a:pPr marL="228600" lvl="2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</a:pPr>
            <a:r>
              <a:rPr lang="en-US" sz="1800" dirty="0">
                <a:solidFill>
                  <a:srgbClr val="041C38"/>
                </a:solidFill>
                <a:latin typeface="Constantia" panose="02030602050306030303" pitchFamily="18" charset="0"/>
              </a:rPr>
              <a:t>Sub-bullet</a:t>
            </a:r>
          </a:p>
          <a:p>
            <a:pPr marL="0" lvl="2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b="1" dirty="0">
                <a:solidFill>
                  <a:srgbClr val="BF2F38"/>
                </a:solidFill>
                <a:latin typeface="Constantia" panose="02030602050306030303" pitchFamily="18" charset="0"/>
              </a:rPr>
              <a:t>Header</a:t>
            </a:r>
          </a:p>
          <a:p>
            <a:pPr marL="228600" lvl="2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</a:pPr>
            <a:r>
              <a:rPr lang="en-US" sz="1800" dirty="0">
                <a:solidFill>
                  <a:srgbClr val="041C38"/>
                </a:solidFill>
                <a:latin typeface="Constantia" panose="02030602050306030303" pitchFamily="18" charset="0"/>
              </a:rPr>
              <a:t>Sub-bullet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6D36290-51F0-BDB3-8F9D-E7736C8B4078}"/>
              </a:ext>
            </a:extLst>
          </p:cNvPr>
          <p:cNvCxnSpPr>
            <a:cxnSpLocks/>
          </p:cNvCxnSpPr>
          <p:nvPr/>
        </p:nvCxnSpPr>
        <p:spPr>
          <a:xfrm>
            <a:off x="1761893" y="6545206"/>
            <a:ext cx="10430107" cy="0"/>
          </a:xfrm>
          <a:prstGeom prst="line">
            <a:avLst/>
          </a:prstGeom>
          <a:ln w="12700">
            <a:solidFill>
              <a:srgbClr val="0054A4">
                <a:alpha val="7451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0360D16A-75AA-42DE-A10D-3A94442960C7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70000"/>
          </a:blip>
          <a:stretch>
            <a:fillRect/>
          </a:stretch>
        </p:blipFill>
        <p:spPr>
          <a:xfrm>
            <a:off x="260163" y="5932450"/>
            <a:ext cx="1183065" cy="1183065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DFDA67-CA53-9935-0DC2-F02C58ED2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08602" y="6356350"/>
            <a:ext cx="245198" cy="365125"/>
          </a:xfrm>
          <a:solidFill>
            <a:schemeClr val="bg1"/>
          </a:solidFill>
        </p:spPr>
        <p:txBody>
          <a:bodyPr/>
          <a:lstStyle/>
          <a:p>
            <a:fld id="{A4A043D6-E2D6-6948-B6EE-BE178A40BCB7}" type="slidenum">
              <a:rPr lang="en-US" b="1" smtClean="0">
                <a:solidFill>
                  <a:srgbClr val="023A73"/>
                </a:solidFill>
                <a:latin typeface="Garamond" panose="02020404030301010803" pitchFamily="18" charset="0"/>
              </a:rPr>
              <a:t>6</a:t>
            </a:fld>
            <a:endParaRPr lang="en-US" b="1" dirty="0">
              <a:solidFill>
                <a:srgbClr val="023A73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821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BA2D5-03DD-A547-A208-3D7F08CA8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6320" y="1415081"/>
            <a:ext cx="5044440" cy="1325563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rgbClr val="BF2F38"/>
                </a:solidFill>
                <a:latin typeface="Garamond" panose="02020404030301010803" pitchFamily="18" charset="0"/>
              </a:rPr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D68EC5-C8EF-A648-8C69-116D72C4F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4200" y="2862564"/>
            <a:ext cx="5867400" cy="1009015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onstantia" panose="02030602050306030303" pitchFamily="18" charset="0"/>
              </a:rPr>
              <a:t>Presenter Name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onstantia" panose="02030602050306030303" pitchFamily="18" charset="0"/>
              </a:rPr>
              <a:t>Presenter Contact Information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5559A7F-AA19-6C4B-B516-48256C922CAD}"/>
              </a:ext>
            </a:extLst>
          </p:cNvPr>
          <p:cNvSpPr/>
          <p:nvPr/>
        </p:nvSpPr>
        <p:spPr>
          <a:xfrm>
            <a:off x="2490251" y="6090099"/>
            <a:ext cx="72521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 err="1">
                <a:solidFill>
                  <a:srgbClr val="BE2E38"/>
                </a:solidFill>
                <a:effectLst/>
                <a:latin typeface="Constantia" panose="02030602050306030303" pitchFamily="18" charset="0"/>
              </a:rPr>
              <a:t>Inter</a:t>
            </a:r>
            <a:r>
              <a:rPr lang="en-US" b="1" i="1" dirty="0" err="1">
                <a:solidFill>
                  <a:srgbClr val="1840C8"/>
                </a:solidFill>
                <a:effectLst/>
                <a:latin typeface="Constantia" panose="02030602050306030303" pitchFamily="18" charset="0"/>
              </a:rPr>
              <a:t>JURISDICTIONAL</a:t>
            </a:r>
            <a:r>
              <a:rPr lang="en-US" b="1" i="1" dirty="0">
                <a:solidFill>
                  <a:srgbClr val="BE2E38"/>
                </a:solidFill>
                <a:effectLst/>
                <a:latin typeface="Constantia" panose="02030602050306030303" pitchFamily="18" charset="0"/>
              </a:rPr>
              <a:t>| </a:t>
            </a:r>
            <a:r>
              <a:rPr lang="en-US" b="1" i="1" dirty="0" err="1">
                <a:solidFill>
                  <a:srgbClr val="BE2E38"/>
                </a:solidFill>
                <a:effectLst/>
                <a:latin typeface="Constantia" panose="02030602050306030303" pitchFamily="18" charset="0"/>
              </a:rPr>
              <a:t>Inter</a:t>
            </a:r>
            <a:r>
              <a:rPr lang="en-US" b="1" i="1" dirty="0" err="1">
                <a:solidFill>
                  <a:srgbClr val="1840C8"/>
                </a:solidFill>
                <a:effectLst/>
                <a:latin typeface="Constantia" panose="02030602050306030303" pitchFamily="18" charset="0"/>
              </a:rPr>
              <a:t>DISCIPLINARY</a:t>
            </a:r>
            <a:r>
              <a:rPr lang="en-US" b="1" i="1" dirty="0">
                <a:solidFill>
                  <a:srgbClr val="BE2E38"/>
                </a:solidFill>
                <a:effectLst/>
                <a:latin typeface="Constantia" panose="02030602050306030303" pitchFamily="18" charset="0"/>
              </a:rPr>
              <a:t>| </a:t>
            </a:r>
            <a:r>
              <a:rPr lang="en-US" b="1" i="1" dirty="0" err="1">
                <a:solidFill>
                  <a:srgbClr val="BE2E38"/>
                </a:solidFill>
                <a:effectLst/>
                <a:latin typeface="Constantia" panose="02030602050306030303" pitchFamily="18" charset="0"/>
              </a:rPr>
              <a:t>Inter</a:t>
            </a:r>
            <a:r>
              <a:rPr lang="en-US" b="1" i="1" dirty="0" err="1">
                <a:solidFill>
                  <a:srgbClr val="1840C8"/>
                </a:solidFill>
                <a:effectLst/>
                <a:latin typeface="Constantia" panose="02030602050306030303" pitchFamily="18" charset="0"/>
              </a:rPr>
              <a:t>OPERABLE</a:t>
            </a:r>
            <a:endParaRPr lang="en-US" dirty="0">
              <a:solidFill>
                <a:srgbClr val="1840C8"/>
              </a:solidFill>
              <a:effectLst/>
              <a:latin typeface="Constantia" panose="02030602050306030303" pitchFamily="18" charset="0"/>
            </a:endParaRPr>
          </a:p>
        </p:txBody>
      </p:sp>
      <p:pic>
        <p:nvPicPr>
          <p:cNvPr id="5" name="Picture 4" descr="Logo&#10;&#10;Description automatically generated with medium confidence">
            <a:extLst>
              <a:ext uri="{FF2B5EF4-FFF2-40B4-BE49-F238E27FC236}">
                <a16:creationId xmlns:a16="http://schemas.microsoft.com/office/drawing/2014/main" id="{45434054-967A-8E4A-B8DD-DE3ACAEBAC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7479" y="4876164"/>
            <a:ext cx="4688841" cy="1562947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7668413-A0BB-EA49-A4A2-6D7C6A8DF4DB}"/>
              </a:ext>
            </a:extLst>
          </p:cNvPr>
          <p:cNvCxnSpPr>
            <a:cxnSpLocks/>
          </p:cNvCxnSpPr>
          <p:nvPr/>
        </p:nvCxnSpPr>
        <p:spPr>
          <a:xfrm>
            <a:off x="0" y="2111978"/>
            <a:ext cx="3535680" cy="0"/>
          </a:xfrm>
          <a:prstGeom prst="line">
            <a:avLst/>
          </a:prstGeom>
          <a:ln w="12700">
            <a:solidFill>
              <a:srgbClr val="0054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01FDF5A-F62C-844A-AC13-182207A05504}"/>
              </a:ext>
            </a:extLst>
          </p:cNvPr>
          <p:cNvCxnSpPr>
            <a:cxnSpLocks/>
          </p:cNvCxnSpPr>
          <p:nvPr/>
        </p:nvCxnSpPr>
        <p:spPr>
          <a:xfrm>
            <a:off x="8798560" y="2111978"/>
            <a:ext cx="3393440" cy="0"/>
          </a:xfrm>
          <a:prstGeom prst="line">
            <a:avLst/>
          </a:prstGeom>
          <a:ln w="12700">
            <a:solidFill>
              <a:srgbClr val="0054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52514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</TotalTime>
  <Words>112</Words>
  <Application>Microsoft Office PowerPoint</Application>
  <PresentationFormat>Widescreen</PresentationFormat>
  <Paragraphs>48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Constantia</vt:lpstr>
      <vt:lpstr>Garamond</vt:lpstr>
      <vt:lpstr>Office Theme</vt:lpstr>
      <vt:lpstr>PowerPoint Presentation</vt:lpstr>
      <vt:lpstr>Overview What will be accomplished and how?</vt:lpstr>
      <vt:lpstr>Gap(s) Addressed?</vt:lpstr>
      <vt:lpstr>End State  What are the intended outcomes?</vt:lpstr>
      <vt:lpstr>Budget  How will funds be spent?</vt:lpstr>
      <vt:lpstr>Ongoing Costs  How will the capability be sustained?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Anicia Goulbourne</dc:creator>
  <cp:lastModifiedBy>Julie Gall</cp:lastModifiedBy>
  <cp:revision>141</cp:revision>
  <dcterms:created xsi:type="dcterms:W3CDTF">2021-08-20T18:26:14Z</dcterms:created>
  <dcterms:modified xsi:type="dcterms:W3CDTF">2023-09-18T15:50:39Z</dcterms:modified>
</cp:coreProperties>
</file>